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85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3030"/>
    <a:srgbClr val="393939"/>
    <a:srgbClr val="2A2A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0825" autoAdjust="0"/>
    <p:restoredTop sz="94660"/>
  </p:normalViewPr>
  <p:slideViewPr>
    <p:cSldViewPr snapToGrid="0">
      <p:cViewPr>
        <p:scale>
          <a:sx n="63" d="100"/>
          <a:sy n="63" d="100"/>
        </p:scale>
        <p:origin x="196" y="2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33" Type="http://schemas.openxmlformats.org/officeDocument/2006/relationships/tableStyles" Target="tableStyles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8106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546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297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693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867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664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159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075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6/26/2025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700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8980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46442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6/26/2025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4067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6.png"/><Relationship Id="rId3" Type="http://schemas.openxmlformats.org/officeDocument/2006/relationships/hyperlink" Target="https://kidslearnwithconcept.in/" TargetMode="Externa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46.png"/><Relationship Id="rId5" Type="http://schemas.openxmlformats.org/officeDocument/2006/relationships/hyperlink" Target="https://kidslearnwithconcept.in/" TargetMode="Externa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46.png"/><Relationship Id="rId5" Type="http://schemas.openxmlformats.org/officeDocument/2006/relationships/hyperlink" Target="https://kidslearnwithconcept.in/" TargetMode="Externa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46.png"/><Relationship Id="rId5" Type="http://schemas.openxmlformats.org/officeDocument/2006/relationships/hyperlink" Target="https://kidslearnwithconcept.in/" TargetMode="Externa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46.png"/><Relationship Id="rId5" Type="http://schemas.openxmlformats.org/officeDocument/2006/relationships/hyperlink" Target="https://kidslearnwithconcept.in/" TargetMode="Externa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microsoft.com/office/2007/relationships/hdphoto" Target="../media/hdphoto1.wdp"/><Relationship Id="rId5" Type="http://schemas.openxmlformats.org/officeDocument/2006/relationships/image" Target="../media/image46.png"/><Relationship Id="rId6" Type="http://schemas.openxmlformats.org/officeDocument/2006/relationships/hyperlink" Target="https://kidslearnwithconcept.in/" TargetMode="Externa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microsoft.com/office/2007/relationships/hdphoto" Target="../media/hdphoto2.wdp"/><Relationship Id="rId5" Type="http://schemas.openxmlformats.org/officeDocument/2006/relationships/image" Target="../media/image46.png"/><Relationship Id="rId6" Type="http://schemas.openxmlformats.org/officeDocument/2006/relationships/hyperlink" Target="https://kidslearnwithconcept.in/" TargetMode="Externa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microsoft.com/office/2007/relationships/hdphoto" Target="../media/hdphoto3.wdp"/><Relationship Id="rId5" Type="http://schemas.openxmlformats.org/officeDocument/2006/relationships/image" Target="../media/image46.png"/><Relationship Id="rId6" Type="http://schemas.openxmlformats.org/officeDocument/2006/relationships/hyperlink" Target="https://kidslearnwithconcept.in/" TargetMode="Externa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Relationship Id="rId4" Type="http://schemas.openxmlformats.org/officeDocument/2006/relationships/image" Target="../media/image46.png"/><Relationship Id="rId5" Type="http://schemas.openxmlformats.org/officeDocument/2006/relationships/hyperlink" Target="https://kidslearnwithconcept.in/" TargetMode="Externa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46.png"/><Relationship Id="rId5" Type="http://schemas.openxmlformats.org/officeDocument/2006/relationships/hyperlink" Target="https://kidslearnwithconcept.in/" TargetMode="Externa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image" Target="../media/image46.png"/><Relationship Id="rId5" Type="http://schemas.openxmlformats.org/officeDocument/2006/relationships/hyperlink" Target="https://kidslearnwithconcept.in/" TargetMode="Externa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Relationship Id="rId4" Type="http://schemas.openxmlformats.org/officeDocument/2006/relationships/image" Target="../media/image46.png"/><Relationship Id="rId5" Type="http://schemas.openxmlformats.org/officeDocument/2006/relationships/hyperlink" Target="https://kidslearnwithconcept.in/" TargetMode="Externa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microsoft.com/office/2007/relationships/hdphoto" Target="../media/hdphoto4.wdp"/><Relationship Id="rId5" Type="http://schemas.openxmlformats.org/officeDocument/2006/relationships/image" Target="../media/image46.png"/><Relationship Id="rId6" Type="http://schemas.openxmlformats.org/officeDocument/2006/relationships/hyperlink" Target="https://kidslearnwithconcept.in/" TargetMode="Externa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Relationship Id="rId4" Type="http://schemas.openxmlformats.org/officeDocument/2006/relationships/image" Target="../media/image46.png"/><Relationship Id="rId5" Type="http://schemas.openxmlformats.org/officeDocument/2006/relationships/hyperlink" Target="https://kidslearnwithconcept.in/" TargetMode="Externa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Relationship Id="rId4" Type="http://schemas.openxmlformats.org/officeDocument/2006/relationships/image" Target="../media/image46.png"/><Relationship Id="rId5" Type="http://schemas.openxmlformats.org/officeDocument/2006/relationships/hyperlink" Target="https://kidslearnwithconcept.in/" TargetMode="Externa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4" Type="http://schemas.microsoft.com/office/2007/relationships/hdphoto" Target="../media/hdphoto5.wdp"/><Relationship Id="rId5" Type="http://schemas.openxmlformats.org/officeDocument/2006/relationships/image" Target="../media/image46.png"/><Relationship Id="rId6" Type="http://schemas.openxmlformats.org/officeDocument/2006/relationships/hyperlink" Target="https://kidslearnwithconcept.in/" TargetMode="Externa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image" Target="../media/image46.png"/><Relationship Id="rId5" Type="http://schemas.openxmlformats.org/officeDocument/2006/relationships/hyperlink" Target="https://kidslearnwithconcept.in/" TargetMode="Externa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Relationship Id="rId3" Type="http://schemas.openxmlformats.org/officeDocument/2006/relationships/image" Target="../media/image46.png"/><Relationship Id="rId4" Type="http://schemas.openxmlformats.org/officeDocument/2006/relationships/hyperlink" Target="https://kidslearnwithconcept.in/" TargetMode="Externa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3" Type="http://schemas.openxmlformats.org/officeDocument/2006/relationships/image" Target="../media/image46.png"/><Relationship Id="rId4" Type="http://schemas.openxmlformats.org/officeDocument/2006/relationships/hyperlink" Target="https://kidslearnwithconcept.in/" TargetMode="Externa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3" Type="http://schemas.openxmlformats.org/officeDocument/2006/relationships/image" Target="../media/image46.png"/><Relationship Id="rId4" Type="http://schemas.openxmlformats.org/officeDocument/2006/relationships/hyperlink" Target="https://kidslearnwithconcept.in/" TargetMode="Externa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Relationship Id="rId3" Type="http://schemas.openxmlformats.org/officeDocument/2006/relationships/image" Target="../media/image46.png"/><Relationship Id="rId4" Type="http://schemas.openxmlformats.org/officeDocument/2006/relationships/hyperlink" Target="https://kidslearnwithconcept.in/" TargetMode="Externa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Relationship Id="rId3" Type="http://schemas.openxmlformats.org/officeDocument/2006/relationships/image" Target="../media/image46.png"/><Relationship Id="rId4" Type="http://schemas.openxmlformats.org/officeDocument/2006/relationships/hyperlink" Target="https://kidslearnwithconcept.in/" TargetMode="Externa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Relationship Id="rId3" Type="http://schemas.openxmlformats.org/officeDocument/2006/relationships/image" Target="../media/image46.png"/><Relationship Id="rId4" Type="http://schemas.openxmlformats.org/officeDocument/2006/relationships/hyperlink" Target="https://kidslearnwithconcept.in/" TargetMode="Externa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Relationship Id="rId3" Type="http://schemas.openxmlformats.org/officeDocument/2006/relationships/image" Target="../media/image46.png"/><Relationship Id="rId4" Type="http://schemas.openxmlformats.org/officeDocument/2006/relationships/hyperlink" Target="https://kidslearnwithconcept.in/" TargetMode="Externa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Relationship Id="rId3" Type="http://schemas.openxmlformats.org/officeDocument/2006/relationships/image" Target="../media/image46.png"/><Relationship Id="rId4" Type="http://schemas.openxmlformats.org/officeDocument/2006/relationships/hyperlink" Target="https://kidslearnwithconcept.in/" TargetMode="Externa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46.png"/><Relationship Id="rId4" Type="http://schemas.openxmlformats.org/officeDocument/2006/relationships/hyperlink" Target="https://kidslearnwithconcept.in/" TargetMode="Externa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png"/><Relationship Id="rId3" Type="http://schemas.openxmlformats.org/officeDocument/2006/relationships/image" Target="../media/image46.png"/><Relationship Id="rId4" Type="http://schemas.openxmlformats.org/officeDocument/2006/relationships/hyperlink" Target="https://kidslearnwithconcept.in/" TargetMode="Externa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png"/><Relationship Id="rId3" Type="http://schemas.openxmlformats.org/officeDocument/2006/relationships/image" Target="../media/image46.png"/><Relationship Id="rId4" Type="http://schemas.openxmlformats.org/officeDocument/2006/relationships/hyperlink" Target="https://kidslearnwithconcept.i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52FB51-881C-4BF0-A302-0CE844E010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/>
              <a:t>Phonic sound</a:t>
            </a:r>
            <a:endParaRPr lang="en-IN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8FFF81-4426-4B10-A950-67EC25C9C2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4017536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620" y="245655"/>
            <a:ext cx="10789499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A   –   </a:t>
            </a:r>
            <a:r>
              <a:rPr lang="hi-IN" sz="13800" dirty="0"/>
              <a:t>ऐ</a:t>
            </a:r>
            <a:endParaRPr lang="en-IN" sz="7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BA33D5-F766-4A9C-9FAE-F9EAE82E57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396" y="3079947"/>
            <a:ext cx="3049409" cy="2927434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D83A300-6C74-4BCB-9DF3-8329BF0F9DFC}"/>
              </a:ext>
            </a:extLst>
          </p:cNvPr>
          <p:cNvSpPr txBox="1">
            <a:spLocks/>
          </p:cNvSpPr>
          <p:nvPr/>
        </p:nvSpPr>
        <p:spPr>
          <a:xfrm>
            <a:off x="-567267" y="5469346"/>
            <a:ext cx="4686585" cy="30948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9600" dirty="0">
                <a:solidFill>
                  <a:srgbClr val="FFFF00"/>
                </a:solidFill>
              </a:rPr>
              <a:t>Ant</a:t>
            </a:r>
            <a:endParaRPr lang="en-IN" sz="6000" dirty="0">
              <a:solidFill>
                <a:srgbClr val="FFFF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FF91060-D7AA-4C99-8481-8AEAB4F41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1482" y="2912542"/>
            <a:ext cx="3876119" cy="309483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44B4D71-E567-481A-905F-0CC249AADFE7}"/>
              </a:ext>
            </a:extLst>
          </p:cNvPr>
          <p:cNvSpPr txBox="1">
            <a:spLocks/>
          </p:cNvSpPr>
          <p:nvPr/>
        </p:nvSpPr>
        <p:spPr>
          <a:xfrm>
            <a:off x="6471016" y="5469346"/>
            <a:ext cx="4686585" cy="30948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9600" dirty="0">
                <a:solidFill>
                  <a:srgbClr val="FFFF00"/>
                </a:solidFill>
              </a:rPr>
              <a:t>Axe</a:t>
            </a:r>
            <a:endParaRPr lang="en-IN" sz="6000" dirty="0">
              <a:solidFill>
                <a:srgbClr val="FFFF00"/>
              </a:solidFill>
            </a:endParaRPr>
          </a:p>
        </p:txBody>
      </p:sp>
      <p:pic>
        <p:nvPicPr>
          <p:cNvPr id="38" name="Picture 37" descr="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5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704101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0336" y="-111096"/>
            <a:ext cx="10789499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 B   –   </a:t>
            </a:r>
            <a:r>
              <a:rPr lang="hi-IN" sz="13800" dirty="0"/>
              <a:t>ब</a:t>
            </a:r>
            <a:endParaRPr lang="en-IN" sz="7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61E467-2B2E-4189-B80D-7D7B8C6CAB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563" y="2590942"/>
            <a:ext cx="3086740" cy="3124200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68CCC9C-4875-432E-B105-E9B6E4CFC21F}"/>
              </a:ext>
            </a:extLst>
          </p:cNvPr>
          <p:cNvSpPr txBox="1">
            <a:spLocks/>
          </p:cNvSpPr>
          <p:nvPr/>
        </p:nvSpPr>
        <p:spPr>
          <a:xfrm>
            <a:off x="-567267" y="5469346"/>
            <a:ext cx="4686585" cy="30948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9600" dirty="0">
                <a:solidFill>
                  <a:srgbClr val="FFFF00"/>
                </a:solidFill>
              </a:rPr>
              <a:t>Bat</a:t>
            </a:r>
            <a:endParaRPr lang="en-IN" sz="6000" dirty="0">
              <a:solidFill>
                <a:srgbClr val="FFFF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000C235-8C98-467C-A5A3-617975A6FC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934" y="2723196"/>
            <a:ext cx="3191933" cy="3191933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B086D47-3C77-4389-81C3-69271810F805}"/>
              </a:ext>
            </a:extLst>
          </p:cNvPr>
          <p:cNvSpPr txBox="1">
            <a:spLocks/>
          </p:cNvSpPr>
          <p:nvPr/>
        </p:nvSpPr>
        <p:spPr>
          <a:xfrm>
            <a:off x="7433165" y="5469346"/>
            <a:ext cx="4686585" cy="30948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9600" dirty="0">
                <a:solidFill>
                  <a:srgbClr val="FFFF00"/>
                </a:solidFill>
              </a:rPr>
              <a:t>Bell</a:t>
            </a:r>
            <a:endParaRPr lang="en-IN" sz="6000" dirty="0">
              <a:solidFill>
                <a:srgbClr val="FFFF00"/>
              </a:solidFill>
            </a:endParaRPr>
          </a:p>
        </p:txBody>
      </p:sp>
      <p:pic>
        <p:nvPicPr>
          <p:cNvPr id="38" name="Picture 37" descr="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5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692475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620" y="245655"/>
            <a:ext cx="10789499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      C    –  </a:t>
            </a:r>
            <a:r>
              <a:rPr lang="hi-IN" sz="13800" dirty="0"/>
              <a:t>क</a:t>
            </a:r>
            <a:endParaRPr lang="en-IN" sz="7200" dirty="0">
              <a:solidFill>
                <a:srgbClr val="FFFF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DA46FA-45BF-4834-A1EC-0E8DBFC691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86" y="3298161"/>
            <a:ext cx="2616078" cy="261607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D689F1B-0F2C-4999-9D5E-A5EF2F19D0EE}"/>
              </a:ext>
            </a:extLst>
          </p:cNvPr>
          <p:cNvSpPr txBox="1"/>
          <p:nvPr/>
        </p:nvSpPr>
        <p:spPr>
          <a:xfrm>
            <a:off x="113104" y="5601290"/>
            <a:ext cx="30141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Cat</a:t>
            </a:r>
            <a:endParaRPr lang="en-IN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05CF44E-96C6-4F62-9355-27953A693D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1079" y="3298161"/>
            <a:ext cx="3298759" cy="25503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82A112A-4A2A-43D5-A0CB-2EE6A356D725}"/>
              </a:ext>
            </a:extLst>
          </p:cNvPr>
          <p:cNvSpPr txBox="1"/>
          <p:nvPr/>
        </p:nvSpPr>
        <p:spPr>
          <a:xfrm>
            <a:off x="8521986" y="5288340"/>
            <a:ext cx="30141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Cup</a:t>
            </a:r>
            <a:endParaRPr lang="en-IN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8CE247-BD53-4853-B6E6-2CDDEAA4A72A}"/>
              </a:ext>
            </a:extLst>
          </p:cNvPr>
          <p:cNvSpPr txBox="1"/>
          <p:nvPr/>
        </p:nvSpPr>
        <p:spPr>
          <a:xfrm>
            <a:off x="9542330" y="10209414"/>
            <a:ext cx="30141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Cat</a:t>
            </a:r>
            <a:endParaRPr lang="en-IN" dirty="0"/>
          </a:p>
        </p:txBody>
      </p:sp>
      <p:pic>
        <p:nvPicPr>
          <p:cNvPr id="45" name="Picture 44" descr="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5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062970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620" y="245655"/>
            <a:ext cx="10789499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 D    – </a:t>
            </a:r>
            <a:r>
              <a:rPr lang="hi-IN" sz="13800" dirty="0"/>
              <a:t>ड</a:t>
            </a:r>
            <a:endParaRPr lang="en-IN" sz="7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ABDCE2-61FA-4E00-9A9E-BF84DD7F50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9402" y="2857420"/>
            <a:ext cx="5006566" cy="37549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843D15-1AF8-4259-9C02-C8E7130078B6}"/>
              </a:ext>
            </a:extLst>
          </p:cNvPr>
          <p:cNvSpPr txBox="1"/>
          <p:nvPr/>
        </p:nvSpPr>
        <p:spPr>
          <a:xfrm>
            <a:off x="746620" y="5478462"/>
            <a:ext cx="255654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Dog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7490E3-0009-40B4-9404-9A43BCDA3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4951" y="3429000"/>
            <a:ext cx="2556544" cy="255654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746808C-D40B-4004-BA55-7E800D45E572}"/>
              </a:ext>
            </a:extLst>
          </p:cNvPr>
          <p:cNvSpPr txBox="1"/>
          <p:nvPr/>
        </p:nvSpPr>
        <p:spPr>
          <a:xfrm>
            <a:off x="8590327" y="5403528"/>
            <a:ext cx="255654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Doll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38" name="Picture 37" descr="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5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3752235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620" y="245655"/>
            <a:ext cx="10789499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 E    – </a:t>
            </a:r>
            <a:r>
              <a:rPr lang="hi-IN" sz="13800" dirty="0"/>
              <a:t>ए</a:t>
            </a:r>
            <a:endParaRPr lang="en-IN" sz="7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1C2295-2D5C-49BF-B496-9D0CF6E8C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118" y="3917659"/>
            <a:ext cx="2749489" cy="18329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65EB32-374C-4170-B545-DDAD10012D6E}"/>
              </a:ext>
            </a:extLst>
          </p:cNvPr>
          <p:cNvSpPr txBox="1"/>
          <p:nvPr/>
        </p:nvSpPr>
        <p:spPr>
          <a:xfrm>
            <a:off x="655881" y="5288340"/>
            <a:ext cx="253557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Egg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83C13E4-CDCD-4D3E-93CA-2C8C785B0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11045" y="3021006"/>
            <a:ext cx="3134335" cy="28932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B7DFFC6-82BC-432F-A176-6DB89EBEF911}"/>
              </a:ext>
            </a:extLst>
          </p:cNvPr>
          <p:cNvSpPr txBox="1"/>
          <p:nvPr/>
        </p:nvSpPr>
        <p:spPr>
          <a:xfrm>
            <a:off x="8498891" y="5481287"/>
            <a:ext cx="253557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End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34" name="Picture 33" descr="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6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442896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620" y="245655"/>
            <a:ext cx="10789499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 F   – </a:t>
            </a:r>
            <a:r>
              <a:rPr lang="hi-IN" sz="13800" dirty="0"/>
              <a:t>फ</a:t>
            </a:r>
            <a:endParaRPr lang="en-IN" sz="7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11043C-525D-41F8-8CC6-8085488BC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93" y="4357845"/>
            <a:ext cx="3450007" cy="15563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C980B97-31A6-48A8-8E1F-98EE37E8CE04}"/>
              </a:ext>
            </a:extLst>
          </p:cNvPr>
          <p:cNvSpPr txBox="1"/>
          <p:nvPr/>
        </p:nvSpPr>
        <p:spPr>
          <a:xfrm>
            <a:off x="1071694" y="5582414"/>
            <a:ext cx="211612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Fan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68C526C-49F3-4A12-A569-10855D85412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9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Marker/>
                    </a14:imgEffect>
                    <a14:imgEffect>
                      <a14:sharpenSoften amount="100000"/>
                    </a14:imgEffect>
                    <a14:imgEffect>
                      <a14:colorTemperature colorTemp="5606"/>
                    </a14:imgEffect>
                    <a14:imgEffect>
                      <a14:saturation sat="400000"/>
                    </a14:imgEffect>
                    <a14:imgEffect>
                      <a14:brightnessContrast contrast="-1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55257" y="3877643"/>
            <a:ext cx="2072656" cy="25167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0AAD6D3-CF2C-4B9A-855A-24ED40EDA3AA}"/>
              </a:ext>
            </a:extLst>
          </p:cNvPr>
          <p:cNvSpPr txBox="1"/>
          <p:nvPr/>
        </p:nvSpPr>
        <p:spPr>
          <a:xfrm>
            <a:off x="9234182" y="5582414"/>
            <a:ext cx="211612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Fat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30" name="Picture 29" descr="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6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53008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620" y="245655"/>
            <a:ext cx="10789499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 G    – </a:t>
            </a:r>
            <a:r>
              <a:rPr lang="hi-IN" sz="13800" dirty="0"/>
              <a:t>ग</a:t>
            </a:r>
            <a:endParaRPr lang="en-IN" sz="7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87C583-2751-4A5B-9069-2DF651443484}"/>
              </a:ext>
            </a:extLst>
          </p:cNvPr>
          <p:cNvSpPr txBox="1"/>
          <p:nvPr/>
        </p:nvSpPr>
        <p:spPr>
          <a:xfrm>
            <a:off x="132127" y="5439801"/>
            <a:ext cx="322346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9600" dirty="0">
                <a:solidFill>
                  <a:srgbClr val="FFFF00"/>
                </a:solidFill>
              </a:rPr>
              <a:t> Gun</a:t>
            </a:r>
            <a:endParaRPr lang="en-IN" sz="1200" dirty="0">
              <a:solidFill>
                <a:srgbClr val="FFFF0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17BEAE-703E-4408-A09F-3AC87EB1D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640" y="3881820"/>
            <a:ext cx="2338441" cy="1486829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3E44C87-96E6-4B15-8EF3-E42ECE6AB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314" y="3272894"/>
            <a:ext cx="3730246" cy="23024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5F2F242-3A71-4808-AE00-135D639EED71}"/>
              </a:ext>
            </a:extLst>
          </p:cNvPr>
          <p:cNvSpPr txBox="1"/>
          <p:nvPr/>
        </p:nvSpPr>
        <p:spPr>
          <a:xfrm>
            <a:off x="7817061" y="5382370"/>
            <a:ext cx="322346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9600" dirty="0">
                <a:solidFill>
                  <a:srgbClr val="FFFF00"/>
                </a:solidFill>
              </a:rPr>
              <a:t> Gap</a:t>
            </a:r>
            <a:endParaRPr lang="en-IN" sz="1200" dirty="0">
              <a:solidFill>
                <a:srgbClr val="FFFF00"/>
              </a:solidFill>
            </a:endParaRPr>
          </a:p>
        </p:txBody>
      </p:sp>
      <p:pic>
        <p:nvPicPr>
          <p:cNvPr id="1027" name="Picture 1026" descr="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028" name="TextBox 1027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6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456835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620" y="245655"/>
            <a:ext cx="10789499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H    – </a:t>
            </a:r>
            <a:r>
              <a:rPr lang="hi-IN" sz="13800" dirty="0"/>
              <a:t>ह</a:t>
            </a:r>
            <a:endParaRPr lang="en-IN" sz="7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9AC6C4-6F5B-40ED-8D82-0F6EF7403F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286" y="4005247"/>
            <a:ext cx="1572112" cy="19089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A52243-620C-4274-BAB4-7E5583B21508}"/>
              </a:ext>
            </a:extLst>
          </p:cNvPr>
          <p:cNvSpPr txBox="1"/>
          <p:nvPr/>
        </p:nvSpPr>
        <p:spPr>
          <a:xfrm>
            <a:off x="76139" y="5515302"/>
            <a:ext cx="251040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Hen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2C95594-E76D-49C8-9F3B-77D42FB7E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6020" y="3837963"/>
            <a:ext cx="2462169" cy="246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8466DA2-5E8F-4804-9279-646B3D3F0E5A}"/>
              </a:ext>
            </a:extLst>
          </p:cNvPr>
          <p:cNvSpPr txBox="1"/>
          <p:nvPr/>
        </p:nvSpPr>
        <p:spPr>
          <a:xfrm>
            <a:off x="9025714" y="5515302"/>
            <a:ext cx="251040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Hat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2051" name="Picture 2050" descr="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2052" name="TextBox 2051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5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3686805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0692" y="488935"/>
            <a:ext cx="10789499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 I      – </a:t>
            </a:r>
            <a:r>
              <a:rPr lang="hi-IN" sz="13800" dirty="0">
                <a:latin typeface="Roboto" panose="02000000000000000000" pitchFamily="2" charset="0"/>
              </a:rPr>
              <a:t>इ</a:t>
            </a:r>
            <a:endParaRPr lang="en-IN" sz="7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502AF8-73E4-4251-9446-EA13895DD8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881" y="3637596"/>
            <a:ext cx="1796017" cy="19243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D56E588-2BBB-422B-88D7-2FB0CCDF85AD}"/>
              </a:ext>
            </a:extLst>
          </p:cNvPr>
          <p:cNvSpPr txBox="1"/>
          <p:nvPr/>
        </p:nvSpPr>
        <p:spPr>
          <a:xfrm>
            <a:off x="920692" y="5372689"/>
            <a:ext cx="204062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Ink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3063057-396A-412E-967C-4371A7AF5A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7315" y="3013975"/>
            <a:ext cx="3011798" cy="27017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48500F-1F80-41F1-976B-6D3089C40ED4}"/>
              </a:ext>
            </a:extLst>
          </p:cNvPr>
          <p:cNvSpPr txBox="1"/>
          <p:nvPr/>
        </p:nvSpPr>
        <p:spPr>
          <a:xfrm>
            <a:off x="9329741" y="5461233"/>
            <a:ext cx="204062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Ill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30" name="Picture 29" descr="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5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4079374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620" y="245655"/>
            <a:ext cx="10789499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 J      –</a:t>
            </a:r>
            <a:r>
              <a:rPr lang="hi-IN" sz="13800" dirty="0"/>
              <a:t>ज</a:t>
            </a:r>
            <a:endParaRPr lang="en-IN" sz="7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B944E4-129F-40A7-B552-6943DF2C22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059" y="3297572"/>
            <a:ext cx="2616667" cy="261666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017AB71-1B7A-4FF3-9380-13C92D42BCEF}"/>
              </a:ext>
            </a:extLst>
          </p:cNvPr>
          <p:cNvSpPr txBox="1"/>
          <p:nvPr/>
        </p:nvSpPr>
        <p:spPr>
          <a:xfrm>
            <a:off x="199239" y="5288340"/>
            <a:ext cx="27369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9600" dirty="0">
                <a:solidFill>
                  <a:srgbClr val="FFFF00"/>
                </a:solidFill>
              </a:rPr>
              <a:t> Jug </a:t>
            </a:r>
            <a:endParaRPr lang="en-IN" sz="1200" dirty="0">
              <a:solidFill>
                <a:srgbClr val="FFFF0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7226A0-E30F-4068-A5B2-B1C39B299B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6738" y="3179428"/>
            <a:ext cx="2734811" cy="273481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5629944-5103-49C5-A498-1CF30994DF87}"/>
              </a:ext>
            </a:extLst>
          </p:cNvPr>
          <p:cNvSpPr txBox="1"/>
          <p:nvPr/>
        </p:nvSpPr>
        <p:spPr>
          <a:xfrm>
            <a:off x="8656739" y="5288340"/>
            <a:ext cx="27369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9600" dirty="0">
                <a:solidFill>
                  <a:srgbClr val="FFFF00"/>
                </a:solidFill>
              </a:rPr>
              <a:t> Jam </a:t>
            </a:r>
            <a:endParaRPr lang="en-IN" sz="1200" dirty="0">
              <a:solidFill>
                <a:srgbClr val="FFFF00"/>
              </a:solidFill>
            </a:endParaRPr>
          </a:p>
        </p:txBody>
      </p:sp>
      <p:pic>
        <p:nvPicPr>
          <p:cNvPr id="26" name="Picture 25" descr="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5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549936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417" y="206986"/>
            <a:ext cx="10789499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 K     –</a:t>
            </a:r>
            <a:r>
              <a:rPr lang="hi-IN" sz="13800" dirty="0"/>
              <a:t>क</a:t>
            </a:r>
            <a:endParaRPr lang="en-IN" sz="7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F592D2-EDFB-4A8C-A06E-E6F650A6E142}"/>
              </a:ext>
            </a:extLst>
          </p:cNvPr>
          <p:cNvSpPr txBox="1"/>
          <p:nvPr/>
        </p:nvSpPr>
        <p:spPr>
          <a:xfrm>
            <a:off x="224407" y="5439801"/>
            <a:ext cx="203223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9600" dirty="0"/>
              <a:t> </a:t>
            </a:r>
            <a:r>
              <a:rPr lang="en-US" sz="9600" dirty="0">
                <a:solidFill>
                  <a:srgbClr val="FFFF00"/>
                </a:solidFill>
              </a:rPr>
              <a:t>kit</a:t>
            </a:r>
            <a:endParaRPr lang="en-IN" sz="1200" dirty="0">
              <a:solidFill>
                <a:srgbClr val="FFFF0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48AD5FC-6065-4C48-BB81-409AF8965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4589" y="3041278"/>
            <a:ext cx="2953624" cy="29536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A373303-EC71-46C6-B951-92241B7BD234}"/>
              </a:ext>
            </a:extLst>
          </p:cNvPr>
          <p:cNvSpPr txBox="1"/>
          <p:nvPr/>
        </p:nvSpPr>
        <p:spPr>
          <a:xfrm>
            <a:off x="8783273" y="5330285"/>
            <a:ext cx="266266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9600" dirty="0"/>
              <a:t> </a:t>
            </a:r>
            <a:r>
              <a:rPr lang="en-US" sz="9600" dirty="0">
                <a:solidFill>
                  <a:srgbClr val="FFFF00"/>
                </a:solidFill>
              </a:rPr>
              <a:t>kid</a:t>
            </a:r>
            <a:endParaRPr lang="en-IN" sz="1200" dirty="0">
              <a:solidFill>
                <a:srgbClr val="FFFF0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4417072-0976-45DE-B363-7D5F0163F9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297" y="2432808"/>
            <a:ext cx="2073529" cy="3288025"/>
          </a:xfrm>
          <a:prstGeom prst="rect">
            <a:avLst/>
          </a:prstGeom>
        </p:spPr>
      </p:pic>
      <p:pic>
        <p:nvPicPr>
          <p:cNvPr id="28" name="Picture 27" descr="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5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285311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620" y="245655"/>
            <a:ext cx="10789499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 L    –</a:t>
            </a:r>
            <a:r>
              <a:rPr lang="hi-IN" sz="13800" dirty="0"/>
              <a:t>ल</a:t>
            </a:r>
            <a:endParaRPr lang="en-IN" sz="7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4988C0-A908-4E26-BC72-95186501C420}"/>
              </a:ext>
            </a:extLst>
          </p:cNvPr>
          <p:cNvSpPr txBox="1"/>
          <p:nvPr/>
        </p:nvSpPr>
        <p:spPr>
          <a:xfrm>
            <a:off x="655881" y="5372689"/>
            <a:ext cx="243490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Lab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7663504-DB31-43C3-826C-3762A4730B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49" y="3595651"/>
            <a:ext cx="2545675" cy="21717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3A0FC71-4F12-4AFE-A209-C31070B62659}"/>
              </a:ext>
            </a:extLst>
          </p:cNvPr>
          <p:cNvSpPr txBox="1"/>
          <p:nvPr/>
        </p:nvSpPr>
        <p:spPr>
          <a:xfrm>
            <a:off x="9010476" y="5343326"/>
            <a:ext cx="243490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Leg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D73A56A-C167-4449-8786-EE8261172B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82156" y="4166101"/>
            <a:ext cx="1786725" cy="1362325"/>
          </a:xfrm>
          <a:prstGeom prst="rect">
            <a:avLst/>
          </a:prstGeom>
          <a:ln>
            <a:noFill/>
          </a:ln>
        </p:spPr>
      </p:pic>
      <p:pic>
        <p:nvPicPr>
          <p:cNvPr id="28" name="Picture 27" descr="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6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358283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940" y="169343"/>
            <a:ext cx="11117180" cy="58617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 M    –</a:t>
            </a:r>
            <a:r>
              <a:rPr lang="hi-IN" sz="13800" dirty="0"/>
              <a:t>म</a:t>
            </a:r>
            <a:endParaRPr lang="en-IN" sz="7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4988C0-A908-4E26-BC72-95186501C420}"/>
              </a:ext>
            </a:extLst>
          </p:cNvPr>
          <p:cNvSpPr txBox="1"/>
          <p:nvPr/>
        </p:nvSpPr>
        <p:spPr>
          <a:xfrm>
            <a:off x="856572" y="5343326"/>
            <a:ext cx="282899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Man</a:t>
            </a:r>
            <a:endParaRPr lang="en-IN" dirty="0">
              <a:solidFill>
                <a:srgbClr val="FFFF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A0FC71-4F12-4AFE-A209-C31070B62659}"/>
              </a:ext>
            </a:extLst>
          </p:cNvPr>
          <p:cNvSpPr txBox="1"/>
          <p:nvPr/>
        </p:nvSpPr>
        <p:spPr>
          <a:xfrm>
            <a:off x="8707123" y="5343326"/>
            <a:ext cx="273825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Map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7BAC068-C483-40CC-8109-648E80207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45" y="3131346"/>
            <a:ext cx="2738256" cy="2738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D4F02A-E2AE-4979-8860-CC0833A035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4000" y="3507356"/>
            <a:ext cx="1986239" cy="1986239"/>
          </a:xfrm>
          <a:prstGeom prst="rect">
            <a:avLst/>
          </a:prstGeom>
        </p:spPr>
      </p:pic>
      <p:pic>
        <p:nvPicPr>
          <p:cNvPr id="3075" name="Picture 3074" descr="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3076" name="TextBox 3075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5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3421754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-60960"/>
            <a:ext cx="11283193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 N    –</a:t>
            </a:r>
            <a:r>
              <a:rPr lang="hi-IN" sz="13800" dirty="0"/>
              <a:t>न</a:t>
            </a:r>
            <a:endParaRPr lang="en-IN" sz="72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A934A1-3D5F-4389-A984-843F5DFC82CE}"/>
              </a:ext>
            </a:extLst>
          </p:cNvPr>
          <p:cNvSpPr txBox="1"/>
          <p:nvPr/>
        </p:nvSpPr>
        <p:spPr>
          <a:xfrm>
            <a:off x="1" y="5343326"/>
            <a:ext cx="241808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Nut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5D70E19-37A0-4EA9-B412-71885DB709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2008" y="2601071"/>
            <a:ext cx="4304088" cy="286652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B167AA3-C186-4B74-9178-4C58DA32A8C3}"/>
              </a:ext>
            </a:extLst>
          </p:cNvPr>
          <p:cNvSpPr txBox="1"/>
          <p:nvPr/>
        </p:nvSpPr>
        <p:spPr>
          <a:xfrm>
            <a:off x="8615680" y="5288340"/>
            <a:ext cx="345439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Nap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304EC29-85A0-4C4B-9261-F3C4C1835E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5734" y="2601071"/>
            <a:ext cx="3787460" cy="2816923"/>
          </a:xfrm>
          <a:prstGeom prst="rect">
            <a:avLst/>
          </a:prstGeom>
        </p:spPr>
      </p:pic>
      <p:pic>
        <p:nvPicPr>
          <p:cNvPr id="27" name="Picture 26" descr="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5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013318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45057" y="245655"/>
            <a:ext cx="12374871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 O   –</a:t>
            </a:r>
            <a:r>
              <a:rPr lang="hi-IN" sz="13800" dirty="0"/>
              <a:t>ओ</a:t>
            </a:r>
            <a:endParaRPr lang="en-IN" sz="7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60FC34-5081-4194-BC17-DCA9FA8D0DE8}"/>
              </a:ext>
            </a:extLst>
          </p:cNvPr>
          <p:cNvSpPr txBox="1"/>
          <p:nvPr/>
        </p:nvSpPr>
        <p:spPr>
          <a:xfrm>
            <a:off x="0" y="5129409"/>
            <a:ext cx="26543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Owl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768740-75A6-401D-A8D9-712ECC9511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3218" y="1478280"/>
            <a:ext cx="3145536" cy="39014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D9CF8E0-0844-40BD-92EF-AD145573A618}"/>
              </a:ext>
            </a:extLst>
          </p:cNvPr>
          <p:cNvSpPr txBox="1"/>
          <p:nvPr/>
        </p:nvSpPr>
        <p:spPr>
          <a:xfrm>
            <a:off x="8564880" y="5288340"/>
            <a:ext cx="26543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Out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81E5F6C0-6E9B-4AB4-B075-01786AEC8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  <a14:imgEffect>
                      <a14:artisticFilmGrain/>
                    </a14:imgEffect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181" y="1932215"/>
            <a:ext cx="2997300" cy="370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4098" descr="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4100" name="TextBox 4099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6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3329479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268" y="245655"/>
            <a:ext cx="11158546" cy="5668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3800" dirty="0"/>
              <a:t> P      –</a:t>
            </a:r>
            <a:r>
              <a:rPr lang="hi-IN" sz="13800" dirty="0"/>
              <a:t>प</a:t>
            </a:r>
            <a:endParaRPr lang="en-IN" sz="7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6A0627-6D06-4774-A742-8310051267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6320" y="3429000"/>
            <a:ext cx="3972479" cy="29436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E737801-5104-468C-B2BD-BF74FE7B42F5}"/>
              </a:ext>
            </a:extLst>
          </p:cNvPr>
          <p:cNvSpPr txBox="1"/>
          <p:nvPr/>
        </p:nvSpPr>
        <p:spPr>
          <a:xfrm>
            <a:off x="871268" y="5587806"/>
            <a:ext cx="239014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Pen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46FE20-B8A7-4630-9D2D-5FFEA5623D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0" y="3044078"/>
            <a:ext cx="3713480" cy="371348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97D0D54-C5F2-4B66-BDB5-DD05ACD30CDA}"/>
              </a:ext>
            </a:extLst>
          </p:cNvPr>
          <p:cNvSpPr txBox="1"/>
          <p:nvPr/>
        </p:nvSpPr>
        <p:spPr>
          <a:xfrm>
            <a:off x="8430308" y="5629604"/>
            <a:ext cx="239014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Pot</a:t>
            </a:r>
            <a:endParaRPr lang="en-IN" dirty="0">
              <a:solidFill>
                <a:srgbClr val="FFFF00"/>
              </a:solidFill>
            </a:endParaRPr>
          </a:p>
        </p:txBody>
      </p:sp>
      <p:pic>
        <p:nvPicPr>
          <p:cNvPr id="11" name="Picture 10" descr="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5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3143444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45655"/>
            <a:ext cx="12029814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 Q– </a:t>
            </a:r>
            <a:r>
              <a:rPr lang="hi-IN" sz="13800" dirty="0"/>
              <a:t>क्व</a:t>
            </a:r>
            <a:r>
              <a:rPr lang="en-US" sz="13800" dirty="0"/>
              <a:t> -Queen</a:t>
            </a:r>
            <a:endParaRPr lang="en-IN" sz="7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A24D67-08F5-4CD3-BAF3-865E1B4C76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6940" y="2917804"/>
            <a:ext cx="2646233" cy="2646233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171609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366" y="245655"/>
            <a:ext cx="11322448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 R– </a:t>
            </a:r>
            <a:r>
              <a:rPr lang="hi-IN" sz="13800" dirty="0"/>
              <a:t>र</a:t>
            </a:r>
            <a:r>
              <a:rPr lang="en-US" sz="13800" dirty="0"/>
              <a:t> - Rabbit</a:t>
            </a:r>
            <a:endParaRPr lang="en-IN" sz="7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FB8213-558A-4FB9-A6C6-80FF6933B9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5117" y="2900552"/>
            <a:ext cx="3260397" cy="3206950"/>
          </a:xfrm>
          <a:prstGeom prst="rect">
            <a:avLst/>
          </a:prstGeom>
        </p:spPr>
      </p:pic>
      <p:pic>
        <p:nvPicPr>
          <p:cNvPr id="5" name="Picture 4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533814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366" y="245655"/>
            <a:ext cx="11322448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 S– </a:t>
            </a:r>
            <a:r>
              <a:rPr lang="hi-IN" sz="13800" dirty="0"/>
              <a:t>स</a:t>
            </a:r>
            <a:r>
              <a:rPr lang="en-US" sz="13800" dirty="0"/>
              <a:t> - Sun</a:t>
            </a:r>
            <a:endParaRPr lang="en-IN" sz="7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BD2E38-2978-4DE7-8257-57D1F81730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8149" y="2765140"/>
            <a:ext cx="3467879" cy="3467879"/>
          </a:xfrm>
          <a:prstGeom prst="rect">
            <a:avLst/>
          </a:prstGeom>
        </p:spPr>
      </p:pic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690746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366" y="245655"/>
            <a:ext cx="11322448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 T– </a:t>
            </a:r>
            <a:r>
              <a:rPr lang="hi-IN" sz="13800" dirty="0"/>
              <a:t>ट</a:t>
            </a:r>
            <a:r>
              <a:rPr lang="en-US" sz="13800" dirty="0"/>
              <a:t> - Tomato </a:t>
            </a:r>
            <a:endParaRPr lang="en-IN" sz="72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D507556-B48F-498B-9B05-0FBEA4D17C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8155" y="2766401"/>
            <a:ext cx="3845944" cy="3845944"/>
          </a:xfrm>
          <a:prstGeom prst="rect">
            <a:avLst/>
          </a:prstGeom>
        </p:spPr>
      </p:pic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3665273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562" y="245655"/>
            <a:ext cx="11650252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U–</a:t>
            </a:r>
            <a:r>
              <a:rPr lang="hi-IN" sz="13800" dirty="0"/>
              <a:t>अ</a:t>
            </a:r>
            <a:r>
              <a:rPr lang="en-US" sz="13800" dirty="0"/>
              <a:t>-umbrella  </a:t>
            </a:r>
            <a:endParaRPr lang="en-IN" sz="7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A81EBE-902F-45B2-9151-E9360D100E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761" y="2857419"/>
            <a:ext cx="3056819" cy="3056819"/>
          </a:xfrm>
          <a:prstGeom prst="rect">
            <a:avLst/>
          </a:prstGeom>
        </p:spPr>
      </p:pic>
      <p:pic>
        <p:nvPicPr>
          <p:cNvPr id="5" name="Picture 4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69927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562" y="245655"/>
            <a:ext cx="11650252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  V– </a:t>
            </a:r>
            <a:r>
              <a:rPr lang="hi-IN" sz="13800" dirty="0"/>
              <a:t>व</a:t>
            </a:r>
            <a:r>
              <a:rPr lang="en-US" sz="13800" dirty="0"/>
              <a:t> -Van  </a:t>
            </a:r>
            <a:endParaRPr lang="en-IN" sz="7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AE42A5-1D11-45D5-9B8C-0EAEFA0127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8872" y="3564785"/>
            <a:ext cx="3482995" cy="3482995"/>
          </a:xfrm>
          <a:prstGeom prst="rect">
            <a:avLst/>
          </a:prstGeom>
        </p:spPr>
      </p:pic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148068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562" y="245655"/>
            <a:ext cx="11650252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  W– </a:t>
            </a:r>
            <a:r>
              <a:rPr lang="hi-IN" sz="13800" dirty="0"/>
              <a:t>व</a:t>
            </a:r>
            <a:r>
              <a:rPr lang="en-US" sz="13800" dirty="0"/>
              <a:t> -Watch  </a:t>
            </a:r>
            <a:endParaRPr lang="en-IN" sz="7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B9E8A1-0628-42FD-B917-A5E40F4609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300" y="3541692"/>
            <a:ext cx="1523918" cy="2590661"/>
          </a:xfrm>
          <a:prstGeom prst="rect">
            <a:avLst/>
          </a:prstGeom>
        </p:spPr>
      </p:pic>
      <p:pic>
        <p:nvPicPr>
          <p:cNvPr id="5" name="Picture 4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348169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562" y="245655"/>
            <a:ext cx="11650252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  X– </a:t>
            </a:r>
            <a:r>
              <a:rPr lang="hi-IN" sz="13800" dirty="0"/>
              <a:t>क्स</a:t>
            </a:r>
            <a:r>
              <a:rPr lang="en-US" sz="13800" dirty="0"/>
              <a:t> - Xray  </a:t>
            </a:r>
            <a:endParaRPr lang="en-IN" sz="7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6EF75-8AE5-4489-AE63-4E9C07C1C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8371" y="3429000"/>
            <a:ext cx="2580876" cy="2580876"/>
          </a:xfrm>
          <a:prstGeom prst="rect">
            <a:avLst/>
          </a:prstGeom>
        </p:spPr>
      </p:pic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562452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562" y="245655"/>
            <a:ext cx="11650252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  Y– </a:t>
            </a:r>
            <a:r>
              <a:rPr lang="hi-IN" sz="13800" dirty="0"/>
              <a:t>य</a:t>
            </a:r>
            <a:r>
              <a:rPr lang="en-US" sz="13800" dirty="0"/>
              <a:t> - yoyo  </a:t>
            </a:r>
            <a:endParaRPr lang="en-IN" sz="7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EBC348-4A7A-48D3-AC63-106A418D3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1980" y="3742459"/>
            <a:ext cx="3094785" cy="2171780"/>
          </a:xfrm>
          <a:prstGeom prst="rect">
            <a:avLst/>
          </a:prstGeom>
        </p:spPr>
      </p:pic>
      <p:pic>
        <p:nvPicPr>
          <p:cNvPr id="5" name="Picture 4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365025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562" y="245655"/>
            <a:ext cx="11650252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  Z– </a:t>
            </a:r>
            <a:r>
              <a:rPr lang="hi-IN" sz="13800" dirty="0"/>
              <a:t>ज़</a:t>
            </a:r>
            <a:r>
              <a:rPr lang="en-US" sz="13800" dirty="0"/>
              <a:t> - Zip </a:t>
            </a:r>
            <a:endParaRPr lang="en-IN" sz="7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0517A-05CE-4F4D-9A17-A4C018668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1429" y="2857419"/>
            <a:ext cx="2956151" cy="2956151"/>
          </a:xfrm>
          <a:prstGeom prst="rect">
            <a:avLst/>
          </a:prstGeom>
        </p:spPr>
      </p:pic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758583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81EA6-5E03-4934-BAA2-5E48A9790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562" y="245655"/>
            <a:ext cx="11650252" cy="5668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800" dirty="0"/>
              <a:t>Thank you</a:t>
            </a:r>
            <a:r>
              <a:rPr lang="en-IN" sz="8000" b="0" i="0" dirty="0">
                <a:solidFill>
                  <a:srgbClr val="4D5156"/>
                </a:solidFill>
                <a:effectLst/>
                <a:latin typeface="Roboto" panose="02000000000000000000" pitchFamily="2" charset="0"/>
              </a:rPr>
              <a:t>🙏</a:t>
            </a:r>
            <a:r>
              <a:rPr lang="en-IN" sz="8800" b="0" i="0" dirty="0">
                <a:solidFill>
                  <a:srgbClr val="4D5156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en-US" sz="13800" dirty="0"/>
              <a:t> </a:t>
            </a:r>
            <a:endParaRPr lang="en-IN" sz="72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8F4D79C-70A8-43CA-9A1A-ADC35AA76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452" y="3079947"/>
            <a:ext cx="3056819" cy="3056819"/>
          </a:xfrm>
          <a:prstGeom prst="rect">
            <a:avLst/>
          </a:prstGeom>
        </p:spPr>
      </p:pic>
      <p:pic>
        <p:nvPicPr>
          <p:cNvPr id="17" name="Picture 1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337404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lery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7537</TotalTime>
  <Words>164</Words>
  <Application>Microsoft Office PowerPoint</Application>
  <PresentationFormat>Widescreen</PresentationFormat>
  <Paragraphs>61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Roboto</vt:lpstr>
      <vt:lpstr>Rockwell</vt:lpstr>
      <vt:lpstr>Gallery</vt:lpstr>
      <vt:lpstr>Phonic sound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 sound</dc:title>
  <dc:creator>Pankaj Kumar Jha</dc:creator>
  <cp:lastModifiedBy>Pankaj Kumar Jha</cp:lastModifiedBy>
  <cp:revision>38</cp:revision>
  <dcterms:created xsi:type="dcterms:W3CDTF">2025-06-20T04:48:33Z</dcterms:created>
  <dcterms:modified xsi:type="dcterms:W3CDTF">2025-06-27T09:16:12Z</dcterms:modified>
</cp:coreProperties>
</file>